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67" r:id="rId5"/>
    <p:sldId id="286" r:id="rId6"/>
    <p:sldId id="258" r:id="rId7"/>
    <p:sldId id="280" r:id="rId8"/>
    <p:sldId id="259" r:id="rId9"/>
    <p:sldId id="279" r:id="rId10"/>
    <p:sldId id="274" r:id="rId11"/>
    <p:sldId id="270" r:id="rId12"/>
    <p:sldId id="278" r:id="rId13"/>
    <p:sldId id="275" r:id="rId14"/>
    <p:sldId id="281" r:id="rId15"/>
    <p:sldId id="282" r:id="rId16"/>
    <p:sldId id="271" r:id="rId17"/>
    <p:sldId id="287" r:id="rId18"/>
    <p:sldId id="269" r:id="rId19"/>
    <p:sldId id="283" r:id="rId20"/>
    <p:sldId id="284" r:id="rId21"/>
    <p:sldId id="261" r:id="rId22"/>
    <p:sldId id="277" r:id="rId23"/>
    <p:sldId id="262" r:id="rId24"/>
    <p:sldId id="276" r:id="rId25"/>
    <p:sldId id="263" r:id="rId26"/>
    <p:sldId id="264" r:id="rId27"/>
    <p:sldId id="285" r:id="rId28"/>
    <p:sldId id="265" r:id="rId29"/>
    <p:sldId id="266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>
      <p:cViewPr>
        <p:scale>
          <a:sx n="90" d="100"/>
          <a:sy n="90" d="100"/>
        </p:scale>
        <p:origin x="-1138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12A4B-1BF1-46AA-BA25-AC920E3A65CB}" type="doc">
      <dgm:prSet loTypeId="urn:microsoft.com/office/officeart/2005/8/layout/pyramid2" loCatId="pyramid" qsTypeId="urn:microsoft.com/office/officeart/2005/8/quickstyle/3d1" qsCatId="3D" csTypeId="urn:microsoft.com/office/officeart/2005/8/colors/accent1_2" csCatId="accent1" phldr="1"/>
      <dgm:spPr/>
    </dgm:pt>
    <dgm:pt modelId="{DDF863E5-D3E4-4F21-A343-E3F540145264}">
      <dgm:prSet phldrT="[Testo]"/>
      <dgm:spPr/>
      <dgm:t>
        <a:bodyPr/>
        <a:lstStyle/>
        <a:p>
          <a:r>
            <a:rPr lang="it-IT" dirty="0" smtClean="0"/>
            <a:t>poesia</a:t>
          </a:r>
          <a:endParaRPr lang="it-IT" dirty="0"/>
        </a:p>
      </dgm:t>
    </dgm:pt>
    <dgm:pt modelId="{12DB3EC4-4DB9-4063-BFB4-29F6839FA706}" type="parTrans" cxnId="{398B9426-09A0-48C7-B9E4-4B7F9BB406B0}">
      <dgm:prSet/>
      <dgm:spPr/>
      <dgm:t>
        <a:bodyPr/>
        <a:lstStyle/>
        <a:p>
          <a:endParaRPr lang="it-IT"/>
        </a:p>
      </dgm:t>
    </dgm:pt>
    <dgm:pt modelId="{8D73CAF6-63FC-4EE6-B809-FE241F67FA6E}" type="sibTrans" cxnId="{398B9426-09A0-48C7-B9E4-4B7F9BB406B0}">
      <dgm:prSet/>
      <dgm:spPr/>
      <dgm:t>
        <a:bodyPr/>
        <a:lstStyle/>
        <a:p>
          <a:endParaRPr lang="it-IT"/>
        </a:p>
      </dgm:t>
    </dgm:pt>
    <dgm:pt modelId="{DF11B12C-5B2D-41FC-A35A-1B5B6752ACC3}">
      <dgm:prSet phldrT="[Testo]"/>
      <dgm:spPr/>
      <dgm:t>
        <a:bodyPr/>
        <a:lstStyle/>
        <a:p>
          <a:r>
            <a:rPr lang="it-IT" dirty="0" smtClean="0"/>
            <a:t>scultura e pittura</a:t>
          </a:r>
          <a:endParaRPr lang="it-IT" dirty="0"/>
        </a:p>
      </dgm:t>
    </dgm:pt>
    <dgm:pt modelId="{837F7091-9A09-424C-8531-68F9EF9306B0}" type="parTrans" cxnId="{6BB52FE5-4ED4-4EA3-AAA0-5F35356CF6CF}">
      <dgm:prSet/>
      <dgm:spPr/>
      <dgm:t>
        <a:bodyPr/>
        <a:lstStyle/>
        <a:p>
          <a:endParaRPr lang="it-IT"/>
        </a:p>
      </dgm:t>
    </dgm:pt>
    <dgm:pt modelId="{6255368D-406F-41F9-B0C9-40042A1BD0B6}" type="sibTrans" cxnId="{6BB52FE5-4ED4-4EA3-AAA0-5F35356CF6CF}">
      <dgm:prSet/>
      <dgm:spPr/>
      <dgm:t>
        <a:bodyPr/>
        <a:lstStyle/>
        <a:p>
          <a:endParaRPr lang="it-IT"/>
        </a:p>
      </dgm:t>
    </dgm:pt>
    <dgm:pt modelId="{716734FE-6735-4AAE-814E-1AC43D3812D9}">
      <dgm:prSet phldrT="[Testo]"/>
      <dgm:spPr/>
      <dgm:t>
        <a:bodyPr/>
        <a:lstStyle/>
        <a:p>
          <a:r>
            <a:rPr lang="it-IT" dirty="0" smtClean="0"/>
            <a:t>architettura</a:t>
          </a:r>
          <a:endParaRPr lang="it-IT" dirty="0"/>
        </a:p>
      </dgm:t>
    </dgm:pt>
    <dgm:pt modelId="{3CBF3287-2E84-4369-AB75-55AE63B8C207}" type="parTrans" cxnId="{04CBB85A-01C1-4B3F-A926-B7DB8BE4676E}">
      <dgm:prSet/>
      <dgm:spPr/>
      <dgm:t>
        <a:bodyPr/>
        <a:lstStyle/>
        <a:p>
          <a:endParaRPr lang="it-IT"/>
        </a:p>
      </dgm:t>
    </dgm:pt>
    <dgm:pt modelId="{0DF83CBD-FBA5-446F-A2DB-30CB13402ACC}" type="sibTrans" cxnId="{04CBB85A-01C1-4B3F-A926-B7DB8BE4676E}">
      <dgm:prSet/>
      <dgm:spPr/>
      <dgm:t>
        <a:bodyPr/>
        <a:lstStyle/>
        <a:p>
          <a:endParaRPr lang="it-IT"/>
        </a:p>
      </dgm:t>
    </dgm:pt>
    <dgm:pt modelId="{7FD0EB63-968D-4F11-900E-312177EE3398}">
      <dgm:prSet/>
      <dgm:spPr/>
      <dgm:t>
        <a:bodyPr/>
        <a:lstStyle/>
        <a:p>
          <a:r>
            <a:rPr lang="it-IT" dirty="0" smtClean="0"/>
            <a:t>musica</a:t>
          </a:r>
          <a:endParaRPr lang="it-IT" dirty="0"/>
        </a:p>
      </dgm:t>
    </dgm:pt>
    <dgm:pt modelId="{2BF7B9D6-A5A0-46B6-B194-D3398F710E71}" type="parTrans" cxnId="{16E0AFBD-18B2-40E6-BB78-E2B78D6D9F12}">
      <dgm:prSet/>
      <dgm:spPr/>
      <dgm:t>
        <a:bodyPr/>
        <a:lstStyle/>
        <a:p>
          <a:endParaRPr lang="it-IT"/>
        </a:p>
      </dgm:t>
    </dgm:pt>
    <dgm:pt modelId="{758D2B4B-3467-47C9-BD58-CD927A178C94}" type="sibTrans" cxnId="{16E0AFBD-18B2-40E6-BB78-E2B78D6D9F12}">
      <dgm:prSet/>
      <dgm:spPr/>
      <dgm:t>
        <a:bodyPr/>
        <a:lstStyle/>
        <a:p>
          <a:endParaRPr lang="it-IT"/>
        </a:p>
      </dgm:t>
    </dgm:pt>
    <dgm:pt modelId="{F945B794-8CF8-4469-9E67-FE9E8423AC89}" type="pres">
      <dgm:prSet presAssocID="{83412A4B-1BF1-46AA-BA25-AC920E3A65CB}" presName="compositeShape" presStyleCnt="0">
        <dgm:presLayoutVars>
          <dgm:dir/>
          <dgm:resizeHandles/>
        </dgm:presLayoutVars>
      </dgm:prSet>
      <dgm:spPr/>
    </dgm:pt>
    <dgm:pt modelId="{D2970A3A-95DB-47E4-98E4-85B7CB014E43}" type="pres">
      <dgm:prSet presAssocID="{83412A4B-1BF1-46AA-BA25-AC920E3A65CB}" presName="pyramid" presStyleLbl="node1" presStyleIdx="0" presStyleCnt="1" custLinFactNeighborX="-4817"/>
      <dgm:spPr/>
    </dgm:pt>
    <dgm:pt modelId="{299BD1C2-0AD7-4500-8297-2F7BF10CE853}" type="pres">
      <dgm:prSet presAssocID="{83412A4B-1BF1-46AA-BA25-AC920E3A65CB}" presName="theList" presStyleCnt="0"/>
      <dgm:spPr/>
    </dgm:pt>
    <dgm:pt modelId="{645A4598-54C9-4705-86EB-79A6DD6605DC}" type="pres">
      <dgm:prSet presAssocID="{7FD0EB63-968D-4F11-900E-312177EE3398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1A4F4D-151C-45DE-A94F-8FB7C2BE73BA}" type="pres">
      <dgm:prSet presAssocID="{7FD0EB63-968D-4F11-900E-312177EE3398}" presName="aSpace" presStyleCnt="0"/>
      <dgm:spPr/>
    </dgm:pt>
    <dgm:pt modelId="{F8227AC3-6CBC-4290-A0DE-B0E97DFF7AFE}" type="pres">
      <dgm:prSet presAssocID="{DDF863E5-D3E4-4F21-A343-E3F54014526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F6B8E2-1CEF-48C4-AC76-71A9EC5D7451}" type="pres">
      <dgm:prSet presAssocID="{DDF863E5-D3E4-4F21-A343-E3F540145264}" presName="aSpace" presStyleCnt="0"/>
      <dgm:spPr/>
    </dgm:pt>
    <dgm:pt modelId="{8EF6D8D7-4F3E-44ED-A8BA-850C0662B723}" type="pres">
      <dgm:prSet presAssocID="{DF11B12C-5B2D-41FC-A35A-1B5B6752ACC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FF76F5-CCE4-4306-9372-DDFCFD071BEB}" type="pres">
      <dgm:prSet presAssocID="{DF11B12C-5B2D-41FC-A35A-1B5B6752ACC3}" presName="aSpace" presStyleCnt="0"/>
      <dgm:spPr/>
    </dgm:pt>
    <dgm:pt modelId="{FCBE15D1-1E0F-45DF-8938-4B9B3E7FE56D}" type="pres">
      <dgm:prSet presAssocID="{716734FE-6735-4AAE-814E-1AC43D3812D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171935-7955-4495-B264-0140664736DA}" type="pres">
      <dgm:prSet presAssocID="{716734FE-6735-4AAE-814E-1AC43D3812D9}" presName="aSpace" presStyleCnt="0"/>
      <dgm:spPr/>
    </dgm:pt>
  </dgm:ptLst>
  <dgm:cxnLst>
    <dgm:cxn modelId="{04CBB85A-01C1-4B3F-A926-B7DB8BE4676E}" srcId="{83412A4B-1BF1-46AA-BA25-AC920E3A65CB}" destId="{716734FE-6735-4AAE-814E-1AC43D3812D9}" srcOrd="3" destOrd="0" parTransId="{3CBF3287-2E84-4369-AB75-55AE63B8C207}" sibTransId="{0DF83CBD-FBA5-446F-A2DB-30CB13402ACC}"/>
    <dgm:cxn modelId="{398B9426-09A0-48C7-B9E4-4B7F9BB406B0}" srcId="{83412A4B-1BF1-46AA-BA25-AC920E3A65CB}" destId="{DDF863E5-D3E4-4F21-A343-E3F540145264}" srcOrd="1" destOrd="0" parTransId="{12DB3EC4-4DB9-4063-BFB4-29F6839FA706}" sibTransId="{8D73CAF6-63FC-4EE6-B809-FE241F67FA6E}"/>
    <dgm:cxn modelId="{B7D41290-E9F1-44EB-8AE4-B277F515494E}" type="presOf" srcId="{DDF863E5-D3E4-4F21-A343-E3F540145264}" destId="{F8227AC3-6CBC-4290-A0DE-B0E97DFF7AFE}" srcOrd="0" destOrd="0" presId="urn:microsoft.com/office/officeart/2005/8/layout/pyramid2"/>
    <dgm:cxn modelId="{16E0AFBD-18B2-40E6-BB78-E2B78D6D9F12}" srcId="{83412A4B-1BF1-46AA-BA25-AC920E3A65CB}" destId="{7FD0EB63-968D-4F11-900E-312177EE3398}" srcOrd="0" destOrd="0" parTransId="{2BF7B9D6-A5A0-46B6-B194-D3398F710E71}" sibTransId="{758D2B4B-3467-47C9-BD58-CD927A178C94}"/>
    <dgm:cxn modelId="{6BB52FE5-4ED4-4EA3-AAA0-5F35356CF6CF}" srcId="{83412A4B-1BF1-46AA-BA25-AC920E3A65CB}" destId="{DF11B12C-5B2D-41FC-A35A-1B5B6752ACC3}" srcOrd="2" destOrd="0" parTransId="{837F7091-9A09-424C-8531-68F9EF9306B0}" sibTransId="{6255368D-406F-41F9-B0C9-40042A1BD0B6}"/>
    <dgm:cxn modelId="{7B04A2D9-4FE0-4208-A8A4-ED53BB685D07}" type="presOf" srcId="{7FD0EB63-968D-4F11-900E-312177EE3398}" destId="{645A4598-54C9-4705-86EB-79A6DD6605DC}" srcOrd="0" destOrd="0" presId="urn:microsoft.com/office/officeart/2005/8/layout/pyramid2"/>
    <dgm:cxn modelId="{B9C88C5F-5B80-42E2-95AB-5916BA0E1091}" type="presOf" srcId="{716734FE-6735-4AAE-814E-1AC43D3812D9}" destId="{FCBE15D1-1E0F-45DF-8938-4B9B3E7FE56D}" srcOrd="0" destOrd="0" presId="urn:microsoft.com/office/officeart/2005/8/layout/pyramid2"/>
    <dgm:cxn modelId="{DA00E13D-8B23-4A59-93B5-0CEADF4E8A92}" type="presOf" srcId="{DF11B12C-5B2D-41FC-A35A-1B5B6752ACC3}" destId="{8EF6D8D7-4F3E-44ED-A8BA-850C0662B723}" srcOrd="0" destOrd="0" presId="urn:microsoft.com/office/officeart/2005/8/layout/pyramid2"/>
    <dgm:cxn modelId="{AB341479-0F24-4F48-8E02-4AB3229054CE}" type="presOf" srcId="{83412A4B-1BF1-46AA-BA25-AC920E3A65CB}" destId="{F945B794-8CF8-4469-9E67-FE9E8423AC89}" srcOrd="0" destOrd="0" presId="urn:microsoft.com/office/officeart/2005/8/layout/pyramid2"/>
    <dgm:cxn modelId="{D90B1306-3320-417E-805D-3170458EFE6F}" type="presParOf" srcId="{F945B794-8CF8-4469-9E67-FE9E8423AC89}" destId="{D2970A3A-95DB-47E4-98E4-85B7CB014E43}" srcOrd="0" destOrd="0" presId="urn:microsoft.com/office/officeart/2005/8/layout/pyramid2"/>
    <dgm:cxn modelId="{87AA76DE-9AC0-489E-AA81-B83191B723DC}" type="presParOf" srcId="{F945B794-8CF8-4469-9E67-FE9E8423AC89}" destId="{299BD1C2-0AD7-4500-8297-2F7BF10CE853}" srcOrd="1" destOrd="0" presId="urn:microsoft.com/office/officeart/2005/8/layout/pyramid2"/>
    <dgm:cxn modelId="{4B98FB13-F16D-481C-9E13-1162028C10D4}" type="presParOf" srcId="{299BD1C2-0AD7-4500-8297-2F7BF10CE853}" destId="{645A4598-54C9-4705-86EB-79A6DD6605DC}" srcOrd="0" destOrd="0" presId="urn:microsoft.com/office/officeart/2005/8/layout/pyramid2"/>
    <dgm:cxn modelId="{FD3EB508-1A7A-412C-9CDC-40D109771C07}" type="presParOf" srcId="{299BD1C2-0AD7-4500-8297-2F7BF10CE853}" destId="{A21A4F4D-151C-45DE-A94F-8FB7C2BE73BA}" srcOrd="1" destOrd="0" presId="urn:microsoft.com/office/officeart/2005/8/layout/pyramid2"/>
    <dgm:cxn modelId="{720C69E3-D22D-45DA-A406-FDB6030938CE}" type="presParOf" srcId="{299BD1C2-0AD7-4500-8297-2F7BF10CE853}" destId="{F8227AC3-6CBC-4290-A0DE-B0E97DFF7AFE}" srcOrd="2" destOrd="0" presId="urn:microsoft.com/office/officeart/2005/8/layout/pyramid2"/>
    <dgm:cxn modelId="{8AC6D7C0-5421-4B9C-B59E-69689A78EC0C}" type="presParOf" srcId="{299BD1C2-0AD7-4500-8297-2F7BF10CE853}" destId="{64F6B8E2-1CEF-48C4-AC76-71A9EC5D7451}" srcOrd="3" destOrd="0" presId="urn:microsoft.com/office/officeart/2005/8/layout/pyramid2"/>
    <dgm:cxn modelId="{3632595F-459D-4049-9073-4002F8908BB1}" type="presParOf" srcId="{299BD1C2-0AD7-4500-8297-2F7BF10CE853}" destId="{8EF6D8D7-4F3E-44ED-A8BA-850C0662B723}" srcOrd="4" destOrd="0" presId="urn:microsoft.com/office/officeart/2005/8/layout/pyramid2"/>
    <dgm:cxn modelId="{6FBCBD7D-D53F-408A-BDBC-8E907D468F8D}" type="presParOf" srcId="{299BD1C2-0AD7-4500-8297-2F7BF10CE853}" destId="{16FF76F5-CCE4-4306-9372-DDFCFD071BEB}" srcOrd="5" destOrd="0" presId="urn:microsoft.com/office/officeart/2005/8/layout/pyramid2"/>
    <dgm:cxn modelId="{A8047598-6039-4EF1-836A-9A3FCF5A7C3F}" type="presParOf" srcId="{299BD1C2-0AD7-4500-8297-2F7BF10CE853}" destId="{FCBE15D1-1E0F-45DF-8938-4B9B3E7FE56D}" srcOrd="6" destOrd="0" presId="urn:microsoft.com/office/officeart/2005/8/layout/pyramid2"/>
    <dgm:cxn modelId="{A8AAA5EF-E18F-4E35-88BF-1E56A6787A3B}" type="presParOf" srcId="{299BD1C2-0AD7-4500-8297-2F7BF10CE853}" destId="{10171935-7955-4495-B264-0140664736D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970A3A-95DB-47E4-98E4-85B7CB014E43}">
      <dsp:nvSpPr>
        <dsp:cNvPr id="0" name=""/>
        <dsp:cNvSpPr/>
      </dsp:nvSpPr>
      <dsp:spPr>
        <a:xfrm>
          <a:off x="0" y="0"/>
          <a:ext cx="3816424" cy="3816424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5A4598-54C9-4705-86EB-79A6DD6605DC}">
      <dsp:nvSpPr>
        <dsp:cNvPr id="0" name=""/>
        <dsp:cNvSpPr/>
      </dsp:nvSpPr>
      <dsp:spPr>
        <a:xfrm>
          <a:off x="1982020" y="382015"/>
          <a:ext cx="2480675" cy="678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musica</a:t>
          </a:r>
          <a:endParaRPr lang="it-IT" sz="2000" kern="1200" dirty="0"/>
        </a:p>
      </dsp:txBody>
      <dsp:txXfrm>
        <a:off x="1982020" y="382015"/>
        <a:ext cx="2480675" cy="678309"/>
      </dsp:txXfrm>
    </dsp:sp>
    <dsp:sp modelId="{F8227AC3-6CBC-4290-A0DE-B0E97DFF7AFE}">
      <dsp:nvSpPr>
        <dsp:cNvPr id="0" name=""/>
        <dsp:cNvSpPr/>
      </dsp:nvSpPr>
      <dsp:spPr>
        <a:xfrm>
          <a:off x="1982020" y="1145113"/>
          <a:ext cx="2480675" cy="678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poesia</a:t>
          </a:r>
          <a:endParaRPr lang="it-IT" sz="2000" kern="1200" dirty="0"/>
        </a:p>
      </dsp:txBody>
      <dsp:txXfrm>
        <a:off x="1982020" y="1145113"/>
        <a:ext cx="2480675" cy="678309"/>
      </dsp:txXfrm>
    </dsp:sp>
    <dsp:sp modelId="{8EF6D8D7-4F3E-44ED-A8BA-850C0662B723}">
      <dsp:nvSpPr>
        <dsp:cNvPr id="0" name=""/>
        <dsp:cNvSpPr/>
      </dsp:nvSpPr>
      <dsp:spPr>
        <a:xfrm>
          <a:off x="1982020" y="1908211"/>
          <a:ext cx="2480675" cy="678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scultura e pittura</a:t>
          </a:r>
          <a:endParaRPr lang="it-IT" sz="2000" kern="1200" dirty="0"/>
        </a:p>
      </dsp:txBody>
      <dsp:txXfrm>
        <a:off x="1982020" y="1908211"/>
        <a:ext cx="2480675" cy="678309"/>
      </dsp:txXfrm>
    </dsp:sp>
    <dsp:sp modelId="{FCBE15D1-1E0F-45DF-8938-4B9B3E7FE56D}">
      <dsp:nvSpPr>
        <dsp:cNvPr id="0" name=""/>
        <dsp:cNvSpPr/>
      </dsp:nvSpPr>
      <dsp:spPr>
        <a:xfrm>
          <a:off x="1982020" y="2671310"/>
          <a:ext cx="2480675" cy="678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architettura</a:t>
          </a:r>
          <a:endParaRPr lang="it-IT" sz="2000" kern="1200" dirty="0"/>
        </a:p>
      </dsp:txBody>
      <dsp:txXfrm>
        <a:off x="1982020" y="2671310"/>
        <a:ext cx="2480675" cy="678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30/09/2023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30/09/2023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30/09/2023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30/09/2023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30/09/2023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30/09/2023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30/09/2023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30/09/2023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30/09/2023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30/09/2023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30/09/2023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0AC1E8-0E90-41C6-B940-47E0D03D2BF9}" type="datetimeFigureOut">
              <a:rPr lang="it-IT" smtClean="0"/>
              <a:pPr/>
              <a:t>30/09/2023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4437112"/>
            <a:ext cx="6984776" cy="160020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 pessimismo</a:t>
            </a:r>
          </a:p>
          <a:p>
            <a:r>
              <a:rPr lang="it-IT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 vie della liberazione dal dolore</a:t>
            </a:r>
            <a:endParaRPr lang="it-IT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SCHOPENHAUER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Picture 7" descr="Schopenhau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1657052" cy="2142872"/>
          </a:xfrm>
          <a:prstGeom prst="rect">
            <a:avLst/>
          </a:prstGeom>
          <a:noFill/>
        </p:spPr>
      </p:pic>
      <p:pic>
        <p:nvPicPr>
          <p:cNvPr id="5" name="Picture 5" descr="Schopenhauer1"/>
          <p:cNvPicPr>
            <a:picLocks noChangeAspect="1" noChangeArrowheads="1"/>
          </p:cNvPicPr>
          <p:nvPr/>
        </p:nvPicPr>
        <p:blipFill>
          <a:blip r:embed="rId3" cstate="print"/>
          <a:srcRect l="14935" t="5717" r="20779" b="30585"/>
          <a:stretch>
            <a:fillRect/>
          </a:stretch>
        </p:blipFill>
        <p:spPr bwMode="auto">
          <a:xfrm>
            <a:off x="6929454" y="1214422"/>
            <a:ext cx="182789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end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1586" y="332657"/>
            <a:ext cx="2448886" cy="230425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547664" y="836712"/>
            <a:ext cx="51663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Venendogli […] a mancare oggetti del desiderio, quando questo è tolto via da un troppo facile appagamento, tremendo vuoto e noia l’opprimono; cioè la sua natura e il suo essere medesimo gli diventano intollerabile peso. La sua vita </a:t>
            </a:r>
            <a:r>
              <a:rPr lang="it-IT" b="1" dirty="0" smtClean="0"/>
              <a:t>oscilla quindi come un pendolo</a:t>
            </a:r>
            <a:r>
              <a:rPr lang="it-IT" dirty="0" smtClean="0"/>
              <a:t>, di qua e di là, </a:t>
            </a:r>
            <a:r>
              <a:rPr lang="it-IT" b="1" dirty="0" smtClean="0"/>
              <a:t>tra il dolore e la noia</a:t>
            </a:r>
            <a:r>
              <a:rPr lang="it-IT" dirty="0" smtClean="0"/>
              <a:t>. […] E la noia è tutt’altro che un male di poco conto: ché finisce con l’imprimere vera disperazione sul volto. Essa fa sì che </a:t>
            </a:r>
            <a:r>
              <a:rPr lang="it-IT" b="1" dirty="0" smtClean="0"/>
              <a:t>esseri, i quali tanto poco s’amano a vicenda, come gli uomini, tuttavia si cerchino avidamente</a:t>
            </a:r>
            <a:r>
              <a:rPr lang="it-IT" dirty="0" smtClean="0"/>
              <a:t>, e diviene in tal modo il principio della socievolezza […] Come il bisogno è il perpetuo flagello del popolo, così la noia è il flagello delle classi elevate. Nella vita borghese è rappresentata dalla </a:t>
            </a:r>
            <a:r>
              <a:rPr lang="it-IT" b="1" dirty="0" smtClean="0"/>
              <a:t>domenica</a:t>
            </a:r>
            <a:r>
              <a:rPr lang="it-IT" dirty="0" smtClean="0"/>
              <a:t>, come il bisogno dai sei giorni di </a:t>
            </a:r>
            <a:r>
              <a:rPr lang="it-IT" b="1" dirty="0" smtClean="0"/>
              <a:t>lavoro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6" name="Picture 3" descr="Risultati immagini per virgol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0864"/>
            <a:ext cx="953991" cy="875887"/>
          </a:xfrm>
          <a:prstGeom prst="rect">
            <a:avLst/>
          </a:prstGeom>
          <a:noFill/>
        </p:spPr>
      </p:pic>
      <p:pic>
        <p:nvPicPr>
          <p:cNvPr id="7" name="Picture 5" descr="Immagine correlata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/>
          <a:stretch>
            <a:fillRect/>
          </a:stretch>
        </p:blipFill>
        <p:spPr bwMode="auto">
          <a:xfrm>
            <a:off x="7812360" y="5517232"/>
            <a:ext cx="894128" cy="82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vita, la vita, la vita l’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è…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1928802"/>
            <a:ext cx="79296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Desiderio (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sofferenza</a:t>
            </a:r>
            <a:r>
              <a:rPr lang="it-IT" sz="3600" dirty="0" smtClean="0"/>
              <a:t>) infinito: </a:t>
            </a:r>
          </a:p>
          <a:p>
            <a:pPr algn="ctr"/>
            <a:r>
              <a:rPr lang="it-IT" sz="3600" dirty="0" smtClean="0"/>
              <a:t>SIAMO UN FASCIO </a:t>
            </a:r>
            <a:r>
              <a:rPr lang="it-IT" sz="3600" dirty="0" err="1" smtClean="0"/>
              <a:t>DI</a:t>
            </a:r>
            <a:r>
              <a:rPr lang="it-IT" sz="3600" dirty="0" smtClean="0"/>
              <a:t> DESIDERI</a:t>
            </a:r>
            <a:endParaRPr lang="it-IT" sz="3600" dirty="0"/>
          </a:p>
        </p:txBody>
      </p:sp>
      <p:pic>
        <p:nvPicPr>
          <p:cNvPr id="12" name="Picture 2" descr="Risultati immagini per sisi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143380"/>
            <a:ext cx="1678545" cy="2069099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1357290" y="4143380"/>
            <a:ext cx="2714644" cy="519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 rot="20415799">
            <a:off x="1000100" y="3571876"/>
            <a:ext cx="2714644" cy="5193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 rot="250225">
            <a:off x="2372712" y="4027087"/>
            <a:ext cx="2714644" cy="51935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 rot="1572302">
            <a:off x="403758" y="4430311"/>
            <a:ext cx="2714644" cy="5193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 rot="483968">
            <a:off x="2737621" y="4974208"/>
            <a:ext cx="2714644" cy="51935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71472" y="5072074"/>
            <a:ext cx="2714644" cy="5193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286116" y="4429132"/>
            <a:ext cx="2714644" cy="519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 rot="556707">
            <a:off x="1524276" y="5644711"/>
            <a:ext cx="2714644" cy="51935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 rot="20437384">
            <a:off x="2576490" y="5362580"/>
            <a:ext cx="2714644" cy="51935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571472" y="2000240"/>
            <a:ext cx="792961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LA VITA È LOTTA</a:t>
            </a:r>
            <a:r>
              <a:rPr lang="it-IT" sz="3600" b="1" dirty="0" smtClean="0">
                <a:sym typeface="Wingdings" pitchFamily="2" charset="2"/>
              </a:rPr>
              <a:t> </a:t>
            </a:r>
            <a:r>
              <a:rPr lang="it-IT" sz="3600" dirty="0" smtClean="0">
                <a:sym typeface="Wingdings" pitchFamily="2" charset="2"/>
              </a:rPr>
              <a:t>COSTANTE PER L’AFFERMAZIONE DELLA PROPRIA VOLONTA’ (</a:t>
            </a:r>
            <a:r>
              <a:rPr lang="it-IT" sz="3600" b="1" dirty="0" smtClean="0">
                <a:sym typeface="Wingdings" pitchFamily="2" charset="2"/>
              </a:rPr>
              <a:t>egoismo</a:t>
            </a:r>
            <a:r>
              <a:rPr lang="it-IT" sz="3600" dirty="0" smtClean="0">
                <a:sym typeface="Wingdings" pitchFamily="2" charset="2"/>
              </a:rPr>
              <a:t>)</a:t>
            </a:r>
            <a:endParaRPr lang="it-IT" sz="3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428992" y="4786322"/>
            <a:ext cx="52864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ym typeface="Wingdings" pitchFamily="2" charset="2"/>
              </a:rPr>
              <a:t>HOMO HOMINI LUPUS</a:t>
            </a:r>
            <a:endParaRPr lang="it-IT" sz="3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42910" y="42860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ANCORA </a:t>
            </a:r>
            <a:r>
              <a:rPr lang="it-IT" sz="3600" dirty="0" err="1" smtClean="0"/>
              <a:t>SOFFERENZA…</a:t>
            </a:r>
            <a:endParaRPr lang="it-IT" sz="3600" dirty="0"/>
          </a:p>
        </p:txBody>
      </p:sp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429132"/>
            <a:ext cx="2857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75656" y="692696"/>
            <a:ext cx="7128792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chemeClr val="tx1"/>
                </a:solidFill>
                <a:sym typeface="Wingdings" pitchFamily="2" charset="2"/>
              </a:rPr>
              <a:t>Il mondo è “[...] arena di esseri tormentati e angosciati, i quali esistono a patto di divorarsi l’un l’altro, dove perciò ogni animale carnivoro è il sepolcro vivente di mille altri e la propria autoconservazione è una catena di morti strazianti”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592" y="3212976"/>
            <a:ext cx="6480720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“Il </a:t>
            </a:r>
            <a:r>
              <a:rPr lang="it-IT" sz="2400" dirty="0">
                <a:solidFill>
                  <a:schemeClr val="tx1"/>
                </a:solidFill>
              </a:rPr>
              <a:t>mondo animale ha per proprio nutrimento il mondo vegetale; ogni animale diventa preda e nutrimento di un altro; la specie umana ritiene la natura creata per proprio uso e </a:t>
            </a:r>
            <a:r>
              <a:rPr lang="it-IT" sz="2400" dirty="0" smtClean="0">
                <a:solidFill>
                  <a:schemeClr val="tx1"/>
                </a:solidFill>
              </a:rPr>
              <a:t>consumo </a:t>
            </a:r>
            <a:r>
              <a:rPr lang="it-IT" sz="2400" dirty="0">
                <a:solidFill>
                  <a:schemeClr val="tx1"/>
                </a:solidFill>
              </a:rPr>
              <a:t>e rivela in </a:t>
            </a:r>
            <a:r>
              <a:rPr lang="it-IT" sz="2400" dirty="0" smtClean="0">
                <a:solidFill>
                  <a:schemeClr val="tx1"/>
                </a:solidFill>
              </a:rPr>
              <a:t>sé </a:t>
            </a:r>
            <a:r>
              <a:rPr lang="it-IT" sz="2400" dirty="0">
                <a:solidFill>
                  <a:schemeClr val="tx1"/>
                </a:solidFill>
              </a:rPr>
              <a:t>la medesima lotta o i dissidio della volontà: </a:t>
            </a:r>
            <a:r>
              <a:rPr lang="it-IT" sz="2400" i="1" dirty="0">
                <a:solidFill>
                  <a:schemeClr val="tx1"/>
                </a:solidFill>
              </a:rPr>
              <a:t>homo </a:t>
            </a:r>
            <a:r>
              <a:rPr lang="it-IT" sz="2400" i="1" dirty="0" err="1">
                <a:solidFill>
                  <a:schemeClr val="tx1"/>
                </a:solidFill>
              </a:rPr>
              <a:t>homini</a:t>
            </a:r>
            <a:r>
              <a:rPr lang="it-IT" sz="2400" i="1" dirty="0">
                <a:solidFill>
                  <a:schemeClr val="tx1"/>
                </a:solidFill>
              </a:rPr>
              <a:t> </a:t>
            </a:r>
            <a:r>
              <a:rPr lang="it-IT" sz="2400" i="1" dirty="0" smtClean="0">
                <a:solidFill>
                  <a:schemeClr val="tx1"/>
                </a:solidFill>
              </a:rPr>
              <a:t>lupus”.</a:t>
            </a:r>
            <a:endParaRPr lang="it-IT" sz="2400" i="1" dirty="0">
              <a:solidFill>
                <a:schemeClr val="tx1"/>
              </a:solidFill>
            </a:endParaRPr>
          </a:p>
        </p:txBody>
      </p:sp>
      <p:pic>
        <p:nvPicPr>
          <p:cNvPr id="5" name="Picture 3" descr="Risultati immagini per virgol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0864"/>
            <a:ext cx="953991" cy="875887"/>
          </a:xfrm>
          <a:prstGeom prst="rect">
            <a:avLst/>
          </a:prstGeom>
          <a:noFill/>
        </p:spPr>
      </p:pic>
      <p:pic>
        <p:nvPicPr>
          <p:cNvPr id="6" name="Picture 5" descr="Immagine correlata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7812360" y="5517232"/>
            <a:ext cx="894128" cy="82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6853224" cy="454821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00034" y="500042"/>
            <a:ext cx="5072098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ym typeface="Wingdings" pitchFamily="2" charset="2"/>
              </a:rPr>
              <a:t>L’uomo, più </a:t>
            </a:r>
            <a:r>
              <a:rPr lang="it-IT" sz="2800" b="1" dirty="0" smtClean="0">
                <a:sym typeface="Wingdings" pitchFamily="2" charset="2"/>
              </a:rPr>
              <a:t>consapevole</a:t>
            </a:r>
            <a:r>
              <a:rPr lang="it-IT" sz="2800" dirty="0" smtClean="0">
                <a:sym typeface="Wingdings" pitchFamily="2" charset="2"/>
              </a:rPr>
              <a:t>, </a:t>
            </a:r>
            <a:r>
              <a:rPr lang="it-IT" sz="2800" b="1" dirty="0" smtClean="0">
                <a:sym typeface="Wingdings" pitchFamily="2" charset="2"/>
              </a:rPr>
              <a:t>SOFFRE </a:t>
            </a:r>
            <a:r>
              <a:rPr lang="it-IT" sz="2800" b="1" dirty="0" err="1" smtClean="0">
                <a:sym typeface="Wingdings" pitchFamily="2" charset="2"/>
              </a:rPr>
              <a:t>DI</a:t>
            </a:r>
            <a:r>
              <a:rPr lang="it-IT" sz="2800" b="1" dirty="0" smtClean="0">
                <a:sym typeface="Wingdings" pitchFamily="2" charset="2"/>
              </a:rPr>
              <a:t> PIÙ </a:t>
            </a:r>
            <a:r>
              <a:rPr lang="it-IT" sz="2800" dirty="0" smtClean="0">
                <a:sym typeface="Wingdings" pitchFamily="2" charset="2"/>
              </a:rPr>
              <a:t>(il genio è colui che soffre maggiormente</a:t>
            </a:r>
            <a:r>
              <a:rPr lang="it-IT" sz="2800" dirty="0" smtClean="0"/>
              <a:t>), ma TUTTO soffre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214414" y="1428736"/>
            <a:ext cx="692606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ym typeface="Wingdings" pitchFamily="2" charset="2"/>
              </a:rPr>
              <a:t>L’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INDIVIDUO</a:t>
            </a:r>
            <a:r>
              <a:rPr lang="it-IT" sz="4000" dirty="0" smtClean="0">
                <a:sym typeface="Wingdings" pitchFamily="2" charset="2"/>
              </a:rPr>
              <a:t> (volontà che si individualizza) è mero 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STRUMENTO DELLA SPECIE </a:t>
            </a:r>
            <a:r>
              <a:rPr lang="it-IT" sz="4000" dirty="0" smtClean="0">
                <a:sym typeface="Wingdings" pitchFamily="2" charset="2"/>
              </a:rPr>
              <a:t>(l’unico fine è la perpetuazione della vita, e con essa del dolore)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 l’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amore…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no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424936" cy="457200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E’ uno dei più </a:t>
            </a:r>
            <a:r>
              <a:rPr lang="it-IT" b="1" dirty="0" smtClean="0"/>
              <a:t>forti stimoli </a:t>
            </a:r>
            <a:r>
              <a:rPr lang="it-IT" dirty="0" smtClean="0"/>
              <a:t>dell’esistenza</a:t>
            </a:r>
          </a:p>
          <a:p>
            <a:r>
              <a:rPr lang="it-IT" dirty="0" smtClean="0"/>
              <a:t>Il fine è solo la </a:t>
            </a:r>
            <a:r>
              <a:rPr lang="it-IT" b="1" dirty="0" smtClean="0"/>
              <a:t>perpetuazione della specie </a:t>
            </a:r>
            <a:r>
              <a:rPr lang="it-IT" dirty="0" smtClean="0"/>
              <a:t>(l’amore si risolve nell’accoppiamento </a:t>
            </a:r>
            <a:r>
              <a:rPr lang="it-IT" dirty="0" smtClean="0">
                <a:sym typeface="Wingdings" pitchFamily="2" charset="2"/>
              </a:rPr>
              <a:t> essenza </a:t>
            </a:r>
            <a:r>
              <a:rPr lang="it-IT" b="1" dirty="0" smtClean="0">
                <a:sym typeface="Wingdings" pitchFamily="2" charset="2"/>
              </a:rPr>
              <a:t>biologica</a:t>
            </a:r>
            <a:r>
              <a:rPr lang="it-IT" dirty="0" smtClean="0">
                <a:sym typeface="Wingdings" pitchFamily="2" charset="2"/>
              </a:rPr>
              <a:t> dell’amore).</a:t>
            </a:r>
          </a:p>
          <a:p>
            <a:r>
              <a:rPr lang="it-IT" dirty="0" smtClean="0">
                <a:sym typeface="Wingdings" pitchFamily="2" charset="2"/>
              </a:rPr>
              <a:t>Il piacere che proviamo è solo lo </a:t>
            </a:r>
            <a:r>
              <a:rPr lang="it-IT" b="1" dirty="0" smtClean="0">
                <a:sym typeface="Wingdings" pitchFamily="2" charset="2"/>
              </a:rPr>
              <a:t>strumento della volontà</a:t>
            </a:r>
            <a:r>
              <a:rPr lang="it-IT" dirty="0" smtClean="0">
                <a:sym typeface="Wingdings" pitchFamily="2" charset="2"/>
              </a:rPr>
              <a:t> che vuole perpetuare la vita (proprio quando crediamo di realizzare maggiormente noi stessi siamo lo “zimbello” della natura).</a:t>
            </a:r>
          </a:p>
          <a:p>
            <a:r>
              <a:rPr lang="it-IT" dirty="0" smtClean="0">
                <a:sym typeface="Wingdings" pitchFamily="2" charset="2"/>
              </a:rPr>
              <a:t>Non facciamo altro che procreare altre creature </a:t>
            </a:r>
            <a:r>
              <a:rPr lang="it-IT" b="1" dirty="0" smtClean="0">
                <a:sym typeface="Wingdings" pitchFamily="2" charset="2"/>
              </a:rPr>
              <a:t>destinate alla sofferenza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5805264"/>
            <a:ext cx="821537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L’amore? “[…] due infelicità che si incontrano, due infelicità che si scambiano e una terza infelicità che si prepara”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alvin e hobbes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5581" t="15625" r="8755" b="2083"/>
          <a:stretch>
            <a:fillRect/>
          </a:stretch>
        </p:blipFill>
        <p:spPr>
          <a:xfrm rot="16320000">
            <a:off x="2850945" y="-939157"/>
            <a:ext cx="3243560" cy="826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14282" y="1428736"/>
            <a:ext cx="8643998" cy="1785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Pessimismo cosmico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714348" y="3643314"/>
            <a:ext cx="7178032" cy="1571636"/>
          </a:xfrm>
        </p:spPr>
        <p:txBody>
          <a:bodyPr>
            <a:normAutofit/>
          </a:bodyPr>
          <a:lstStyle/>
          <a:p>
            <a:r>
              <a:rPr lang="it-IT" b="1" dirty="0" smtClean="0">
                <a:sym typeface="Wingdings" pitchFamily="2" charset="2"/>
              </a:rPr>
              <a:t>Dio</a:t>
            </a:r>
            <a:r>
              <a:rPr lang="it-IT" dirty="0" smtClean="0">
                <a:sym typeface="Wingdings" pitchFamily="2" charset="2"/>
              </a:rPr>
              <a:t>? Non c’è alcun Dio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596" y="1571612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ym typeface="Wingdings" pitchFamily="2" charset="2"/>
              </a:rPr>
              <a:t>Il male non è solo nel mondo: è nel PRINCIPIO stesso da cui esso dipende e deriva (in questo caso, la VOLONTÀ)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71868" y="5572140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 smtClean="0"/>
              <a:t>Differenza con il pessimismo empirico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</a:t>
            </a:r>
            <a:r>
              <a:rPr lang="it-IT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NOLUNTAS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70266" y="1857364"/>
            <a:ext cx="8316576" cy="36587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3200" dirty="0" smtClean="0"/>
              <a:t>PER ELIMINARE IL DOLORE, DEVO ELIMINARE LA </a:t>
            </a:r>
            <a:r>
              <a:rPr lang="it-IT" sz="3200" i="1" dirty="0" smtClean="0"/>
              <a:t>CAUSA</a:t>
            </a:r>
            <a:r>
              <a:rPr lang="it-IT" sz="3200" dirty="0" smtClean="0"/>
              <a:t> </a:t>
            </a:r>
            <a:r>
              <a:rPr lang="it-IT" sz="3200" dirty="0" err="1" smtClean="0"/>
              <a:t>DI</a:t>
            </a:r>
            <a:r>
              <a:rPr lang="it-IT" sz="3200" dirty="0" smtClean="0"/>
              <a:t> ESSO: LA VOLONTÀ</a:t>
            </a:r>
          </a:p>
          <a:p>
            <a:pPr>
              <a:lnSpc>
                <a:spcPct val="90000"/>
              </a:lnSpc>
              <a:buNone/>
            </a:pPr>
            <a:endParaRPr lang="it-IT" dirty="0" smtClean="0"/>
          </a:p>
          <a:p>
            <a:pPr algn="ctr">
              <a:lnSpc>
                <a:spcPct val="90000"/>
              </a:lnSpc>
              <a:buNone/>
            </a:pPr>
            <a:r>
              <a:rPr lang="it-IT" b="1" i="1" dirty="0" smtClean="0"/>
              <a:t>NOLUNTAS</a:t>
            </a:r>
            <a:r>
              <a:rPr lang="it-IT" dirty="0" smtClean="0"/>
              <a:t> </a:t>
            </a:r>
          </a:p>
          <a:p>
            <a:pPr algn="ctr">
              <a:lnSpc>
                <a:spcPct val="90000"/>
              </a:lnSpc>
              <a:buNone/>
            </a:pPr>
            <a:r>
              <a:rPr lang="it-IT" dirty="0" smtClean="0"/>
              <a:t>= </a:t>
            </a:r>
          </a:p>
          <a:p>
            <a:pPr algn="ctr">
              <a:lnSpc>
                <a:spcPct val="90000"/>
              </a:lnSpc>
              <a:buNone/>
            </a:pPr>
            <a:r>
              <a:rPr lang="it-IT" b="1" dirty="0" smtClean="0"/>
              <a:t>ANNULLAMENTO DELLA VOLONTÀ</a:t>
            </a:r>
            <a:endParaRPr lang="it-IT" sz="1400" b="1" dirty="0" smtClean="0"/>
          </a:p>
          <a:p>
            <a:pPr lvl="1">
              <a:lnSpc>
                <a:spcPct val="90000"/>
              </a:lnSpc>
              <a:buNone/>
            </a:pPr>
            <a:endParaRPr lang="it-IT" dirty="0" smtClean="0"/>
          </a:p>
          <a:p>
            <a:pPr lvl="1">
              <a:lnSpc>
                <a:spcPct val="90000"/>
              </a:lnSpc>
              <a:buNone/>
            </a:pPr>
            <a:endParaRPr lang="it-IT" dirty="0" smtClean="0"/>
          </a:p>
          <a:p>
            <a:pPr>
              <a:lnSpc>
                <a:spcPct val="90000"/>
              </a:lnSpc>
            </a:pPr>
            <a:endParaRPr lang="it-IT" dirty="0" smtClean="0"/>
          </a:p>
          <a:p>
            <a:pPr>
              <a:lnSpc>
                <a:spcPct val="90000"/>
              </a:lnSpc>
            </a:pPr>
            <a:endParaRPr lang="it-IT" dirty="0" smtClean="0"/>
          </a:p>
          <a:p>
            <a:pPr marL="0" indent="0">
              <a:spcBef>
                <a:spcPts val="0"/>
              </a:spcBef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cieco cane guida disegno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9677" r="8065"/>
          <a:stretch>
            <a:fillRect/>
          </a:stretch>
        </p:blipFill>
        <p:spPr bwMode="auto">
          <a:xfrm>
            <a:off x="755576" y="2420888"/>
            <a:ext cx="3413179" cy="3792422"/>
          </a:xfrm>
          <a:prstGeom prst="rect">
            <a:avLst/>
          </a:prstGeom>
          <a:noFill/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642910" y="21429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VOLONTÀ VS INTELLETTO</a:t>
            </a:r>
            <a:endParaRPr kumimoji="0" lang="it-IT" sz="4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57554" y="1214422"/>
            <a:ext cx="5293822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L’INTELLETTO</a:t>
            </a:r>
            <a:r>
              <a:rPr lang="it-IT" sz="24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600" dirty="0" smtClean="0"/>
              <a:t>ha il solo compito di mettere ordine nelle rappresentazioni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3200" dirty="0" smtClean="0"/>
              <a:t>È SOLO </a:t>
            </a:r>
            <a:r>
              <a:rPr lang="it-IT" sz="3200" b="1" dirty="0" smtClean="0"/>
              <a:t>UN MEZZO </a:t>
            </a:r>
            <a:r>
              <a:rPr lang="it-IT" sz="3200" dirty="0" err="1" smtClean="0"/>
              <a:t>DI</a:t>
            </a:r>
            <a:r>
              <a:rPr lang="it-IT" sz="3200" dirty="0" smtClean="0"/>
              <a:t> CUI SI SERVE LA VOLONTÀ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non è che uno storpio sulle spalle di un gigante cieco</a:t>
            </a:r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3995936" y="5661248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292080" y="58052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eccoci </a:t>
            </a:r>
            <a:r>
              <a:rPr lang="it-IT" dirty="0" err="1" smtClean="0"/>
              <a:t>qua…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2143116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IL SUICIDA </a:t>
            </a:r>
            <a:r>
              <a:rPr lang="it-IT" sz="3600" b="1" dirty="0" smtClean="0"/>
              <a:t>ELIMINA LA VITA</a:t>
            </a:r>
            <a:r>
              <a:rPr lang="it-IT" sz="3600" dirty="0" smtClean="0"/>
              <a:t>, NON LA VOLONTÀ</a:t>
            </a:r>
          </a:p>
          <a:p>
            <a:endParaRPr lang="it-IT" sz="3600" dirty="0" smtClean="0"/>
          </a:p>
          <a:p>
            <a:r>
              <a:rPr lang="it-IT" sz="3600" dirty="0" smtClean="0"/>
              <a:t>E’ COLUI CHE PIÙ </a:t>
            </a:r>
            <a:r>
              <a:rPr lang="it-IT" sz="3600" b="1" dirty="0" smtClean="0">
                <a:solidFill>
                  <a:srgbClr val="FF0000"/>
                </a:solidFill>
              </a:rPr>
              <a:t>È DOMINATO DALLA VOLONTÀ</a:t>
            </a:r>
            <a:r>
              <a:rPr lang="it-IT" sz="3600" dirty="0" smtClean="0"/>
              <a:t> (VUOLE, E NON RIESCE A OTTENERE CIÒ CHE VUOLE:  PER QUESTO SI UCCIDE)</a:t>
            </a:r>
            <a:endParaRPr lang="it-IT" sz="3600" dirty="0"/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IL SUICIDIO?</a:t>
            </a:r>
            <a:endParaRPr kumimoji="0" lang="it-IT" sz="4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71736" y="1142984"/>
            <a:ext cx="500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NON È UN’OPZIONE</a:t>
            </a:r>
            <a:endParaRPr lang="it-IT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857224" y="1500174"/>
            <a:ext cx="7715304" cy="45211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TRE vie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1071538" y="1285860"/>
            <a:ext cx="7286676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it-IT" dirty="0" smtClean="0"/>
          </a:p>
          <a:p>
            <a:pPr>
              <a:lnSpc>
                <a:spcPct val="90000"/>
              </a:lnSpc>
            </a:pPr>
            <a:endParaRPr lang="it-IT" dirty="0" smtClean="0"/>
          </a:p>
          <a:p>
            <a:pPr>
              <a:lnSpc>
                <a:spcPct val="90000"/>
              </a:lnSpc>
              <a:buNone/>
            </a:pPr>
            <a:endParaRPr lang="it-IT" dirty="0" smtClean="0"/>
          </a:p>
          <a:p>
            <a:pPr>
              <a:lnSpc>
                <a:spcPct val="90000"/>
              </a:lnSpc>
            </a:pPr>
            <a:r>
              <a:rPr lang="it-IT" sz="4000" dirty="0" smtClean="0"/>
              <a:t>TRE MODI PER LIBERARSI DAL DOLORE</a:t>
            </a:r>
          </a:p>
          <a:p>
            <a:pPr>
              <a:lnSpc>
                <a:spcPct val="90000"/>
              </a:lnSpc>
            </a:pPr>
            <a:endParaRPr lang="it-IT" sz="4000" dirty="0" smtClean="0"/>
          </a:p>
          <a:p>
            <a:pPr lvl="1" algn="ctr">
              <a:lnSpc>
                <a:spcPct val="90000"/>
              </a:lnSpc>
            </a:pPr>
            <a:r>
              <a:rPr lang="it-IT" sz="4000" dirty="0" smtClean="0"/>
              <a:t> </a:t>
            </a:r>
            <a:r>
              <a:rPr lang="it-IT" sz="4000" b="1" dirty="0" smtClean="0"/>
              <a:t>ARTE</a:t>
            </a:r>
          </a:p>
          <a:p>
            <a:pPr lvl="1" algn="ctr">
              <a:lnSpc>
                <a:spcPct val="90000"/>
              </a:lnSpc>
            </a:pPr>
            <a:r>
              <a:rPr lang="it-IT" sz="4000" dirty="0" smtClean="0"/>
              <a:t> </a:t>
            </a:r>
            <a:r>
              <a:rPr lang="it-IT" sz="4000" b="1" dirty="0" smtClean="0"/>
              <a:t>MORALE</a:t>
            </a:r>
          </a:p>
          <a:p>
            <a:pPr lvl="1" algn="ctr">
              <a:lnSpc>
                <a:spcPct val="90000"/>
              </a:lnSpc>
            </a:pPr>
            <a:r>
              <a:rPr lang="it-IT" sz="4000" dirty="0" smtClean="0"/>
              <a:t> </a:t>
            </a:r>
            <a:r>
              <a:rPr lang="it-IT" sz="4000" b="1" dirty="0" smtClean="0"/>
              <a:t>ASCESI</a:t>
            </a:r>
            <a:endParaRPr lang="it-IT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L’arte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3068960"/>
            <a:ext cx="4032448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L’arte una forma di conoscenza libera e </a:t>
            </a:r>
            <a:r>
              <a:rPr lang="it-IT" sz="2400" b="1" dirty="0" smtClean="0">
                <a:solidFill>
                  <a:schemeClr val="tx1"/>
                </a:solidFill>
              </a:rPr>
              <a:t>disinteressata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72000" y="3068960"/>
            <a:ext cx="4248472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L’arte è </a:t>
            </a:r>
            <a:r>
              <a:rPr lang="it-IT" sz="2400" b="1" dirty="0" smtClean="0">
                <a:solidFill>
                  <a:schemeClr val="tx1"/>
                </a:solidFill>
              </a:rPr>
              <a:t>contemplazione</a:t>
            </a:r>
            <a:r>
              <a:rPr lang="it-IT" sz="2400" dirty="0" smtClean="0">
                <a:solidFill>
                  <a:schemeClr val="tx1"/>
                </a:solidFill>
              </a:rPr>
              <a:t> dell’universale (</a:t>
            </a:r>
            <a:r>
              <a:rPr lang="it-IT" sz="2400" b="1" dirty="0" smtClean="0">
                <a:solidFill>
                  <a:schemeClr val="tx1"/>
                </a:solidFill>
              </a:rPr>
              <a:t>idee</a:t>
            </a:r>
            <a:r>
              <a:rPr lang="it-IT" sz="2400" dirty="0" smtClean="0">
                <a:solidFill>
                  <a:schemeClr val="tx1"/>
                </a:solidFill>
              </a:rPr>
              <a:t> platoniche)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347864" y="1484784"/>
            <a:ext cx="518457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L’artista è “puro soggetto </a:t>
            </a:r>
            <a:r>
              <a:rPr lang="it-IT" sz="2400" b="1" dirty="0" smtClean="0">
                <a:solidFill>
                  <a:schemeClr val="tx1"/>
                </a:solidFill>
              </a:rPr>
              <a:t>conoscente</a:t>
            </a:r>
            <a:r>
              <a:rPr lang="it-IT" sz="2400" dirty="0" smtClean="0">
                <a:solidFill>
                  <a:schemeClr val="tx1"/>
                </a:solidFill>
              </a:rPr>
              <a:t> e occhio limpido del mondo”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Risultati immagini per arte mus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1800200" cy="180020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539552" y="4869160"/>
            <a:ext cx="2952328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chemeClr val="tx1"/>
                </a:solidFill>
              </a:rPr>
              <a:t>…non</a:t>
            </a:r>
            <a:r>
              <a:rPr lang="it-IT" sz="2000" dirty="0" smtClean="0">
                <a:solidFill>
                  <a:schemeClr val="tx1"/>
                </a:solidFill>
              </a:rPr>
              <a:t> immediatamente utile, senza scopo pratico (v. </a:t>
            </a:r>
            <a:r>
              <a:rPr lang="it-IT" sz="2000" dirty="0" err="1" smtClean="0">
                <a:solidFill>
                  <a:schemeClr val="tx1"/>
                </a:solidFill>
              </a:rPr>
              <a:t>Kant</a:t>
            </a:r>
            <a:r>
              <a:rPr lang="it-IT" sz="2000" dirty="0" smtClean="0">
                <a:solidFill>
                  <a:schemeClr val="tx1"/>
                </a:solidFill>
              </a:rPr>
              <a:t>)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211960" y="4797152"/>
            <a:ext cx="4176464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 smtClean="0"/>
              <a:t>…è</a:t>
            </a:r>
            <a:r>
              <a:rPr lang="it-IT" sz="2000" dirty="0" smtClean="0"/>
              <a:t> rivolta al “l’idea che oltrepassa i limiti fenomenici” (distacco dal mondo)</a:t>
            </a:r>
            <a:endParaRPr lang="it-IT" sz="2000" dirty="0">
              <a:solidFill>
                <a:schemeClr val="tx1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2123728" y="43651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6" idx="2"/>
          </p:cNvCxnSpPr>
          <p:nvPr/>
        </p:nvCxnSpPr>
        <p:spPr>
          <a:xfrm flipH="1">
            <a:off x="6516216" y="4437112"/>
            <a:ext cx="18002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43240" y="500042"/>
            <a:ext cx="5572164" cy="30729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È, in qualche modo, una </a:t>
            </a:r>
            <a:r>
              <a:rPr lang="it-IT" sz="2800" b="1" dirty="0" smtClean="0">
                <a:solidFill>
                  <a:schemeClr val="tx1"/>
                </a:solidFill>
              </a:rPr>
              <a:t>DESCRIZIONE INTELLETTUALE, DISTACCATA</a:t>
            </a:r>
            <a:r>
              <a:rPr lang="it-IT" sz="2800" dirty="0" smtClean="0">
                <a:solidFill>
                  <a:schemeClr val="tx1"/>
                </a:solidFill>
              </a:rPr>
              <a:t>, della volontà e in questo ha una</a:t>
            </a:r>
          </a:p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FUNZIONE </a:t>
            </a: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CATARTICA</a:t>
            </a: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0034" y="3929066"/>
            <a:ext cx="5184576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E’, però, solo una </a:t>
            </a:r>
            <a:r>
              <a:rPr lang="it-IT" sz="3200" b="1" dirty="0" smtClean="0">
                <a:solidFill>
                  <a:schemeClr val="tx1"/>
                </a:solidFill>
              </a:rPr>
              <a:t>FUGA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b="1" dirty="0" smtClean="0">
                <a:solidFill>
                  <a:schemeClr val="tx1"/>
                </a:solidFill>
              </a:rPr>
              <a:t>MOMENTANEA</a:t>
            </a:r>
            <a:r>
              <a:rPr lang="it-IT" sz="2400" dirty="0" smtClean="0">
                <a:solidFill>
                  <a:schemeClr val="tx1"/>
                </a:solidFill>
              </a:rPr>
              <a:t> dalla nostra particolarità e dall’infinita sequela di desideri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Risultati immagini per arte mus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1800200" cy="1800200"/>
          </a:xfrm>
          <a:prstGeom prst="rect">
            <a:avLst/>
          </a:prstGeom>
          <a:noFill/>
        </p:spPr>
      </p:pic>
      <p:pic>
        <p:nvPicPr>
          <p:cNvPr id="7170" name="Picture 2" descr="Risultati immagini per fuga"/>
          <p:cNvPicPr>
            <a:picLocks noChangeAspect="1" noChangeArrowheads="1"/>
          </p:cNvPicPr>
          <p:nvPr/>
        </p:nvPicPr>
        <p:blipFill>
          <a:blip r:embed="rId3" cstate="print"/>
          <a:srcRect l="3718" t="17446" r="2093" b="5017"/>
          <a:stretch>
            <a:fillRect/>
          </a:stretch>
        </p:blipFill>
        <p:spPr bwMode="auto">
          <a:xfrm>
            <a:off x="5940152" y="4221088"/>
            <a:ext cx="2693099" cy="1417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L’arte</a:t>
            </a:r>
            <a:endParaRPr kumimoji="0" lang="it-IT" sz="4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ma 2"/>
          <p:cNvGraphicFramePr/>
          <p:nvPr/>
        </p:nvGraphicFramePr>
        <p:xfrm>
          <a:off x="611560" y="1556792"/>
          <a:ext cx="453650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436096" y="1556792"/>
            <a:ext cx="33843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“La musica è </a:t>
            </a:r>
            <a:r>
              <a:rPr lang="it-IT" sz="2000" b="1" dirty="0" smtClean="0"/>
              <a:t>diretta oggettivazione </a:t>
            </a:r>
            <a:r>
              <a:rPr lang="it-IT" sz="2000" dirty="0" smtClean="0"/>
              <a:t>e immagine dell’intera volontà così come lo è il mondo, o meglio, come lo sono le idee. L’effetto della musica è quindi più potente e insinuante di quello delle altre arti, poiché queste ci danno appena il riflesso, mentre quella esprime l’essenza”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772400" cy="868958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LA MORALE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536" y="1447800"/>
            <a:ext cx="8424936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 Il fondamento della morale: la </a:t>
            </a:r>
            <a:r>
              <a:rPr lang="it-IT" b="1" dirty="0" smtClean="0"/>
              <a:t>COMPASSIONE</a:t>
            </a:r>
            <a:r>
              <a:rPr lang="it-IT" dirty="0" smtClean="0"/>
              <a:t> (gli altri soffrono come me...)</a:t>
            </a:r>
          </a:p>
          <a:p>
            <a:pPr lvl="1" algn="just"/>
            <a:r>
              <a:rPr lang="it-IT" dirty="0" smtClean="0">
                <a:sym typeface="Wingdings" pitchFamily="2" charset="2"/>
              </a:rPr>
              <a:t> Non è un </a:t>
            </a:r>
            <a:r>
              <a:rPr lang="it-IT" i="1" dirty="0" smtClean="0">
                <a:sym typeface="Wingdings" pitchFamily="2" charset="2"/>
              </a:rPr>
              <a:t>sapere</a:t>
            </a:r>
            <a:r>
              <a:rPr lang="it-IT" dirty="0" smtClean="0">
                <a:sym typeface="Wingdings" pitchFamily="2" charset="2"/>
              </a:rPr>
              <a:t>, ma un </a:t>
            </a:r>
            <a:r>
              <a:rPr lang="it-IT" i="1" dirty="0" smtClean="0">
                <a:sym typeface="Wingdings" pitchFamily="2" charset="2"/>
              </a:rPr>
              <a:t>SENTIRE EMPATICO</a:t>
            </a: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COME SI COMBATTE LA VOLONTA’?</a:t>
            </a:r>
          </a:p>
          <a:p>
            <a:pPr algn="just"/>
            <a:r>
              <a:rPr lang="it-IT" dirty="0" smtClean="0"/>
              <a:t>I</a:t>
            </a:r>
            <a:r>
              <a:rPr lang="it-IT" b="1" dirty="0" smtClean="0"/>
              <a:t>MPEGNO A FAVORE DEL PROSSIMO</a:t>
            </a:r>
            <a:r>
              <a:rPr lang="it-IT" dirty="0" smtClean="0"/>
              <a:t>: contrasto l’egoismo della volontà con l’</a:t>
            </a:r>
            <a:r>
              <a:rPr lang="it-IT" b="1" dirty="0" smtClean="0">
                <a:solidFill>
                  <a:srgbClr val="C00000"/>
                </a:solidFill>
              </a:rPr>
              <a:t>altruismo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just"/>
            <a:r>
              <a:rPr lang="it-IT" dirty="0" smtClean="0"/>
              <a:t>Aiuto l’altro e ne </a:t>
            </a:r>
            <a:r>
              <a:rPr lang="it-IT" b="1" dirty="0" smtClean="0"/>
              <a:t>ATTENUO LA SOFFERENZA </a:t>
            </a:r>
            <a:r>
              <a:rPr lang="it-IT" dirty="0" smtClean="0"/>
              <a:t>(</a:t>
            </a:r>
            <a:r>
              <a:rPr lang="it-IT" u="sng" dirty="0" smtClean="0"/>
              <a:t>effetto</a:t>
            </a:r>
            <a:r>
              <a:rPr lang="it-IT" dirty="0" smtClean="0"/>
              <a:t> della volontà)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616530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La morale ci confina pur sempre all’interno della vita...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772400" cy="1143000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Le due virtù cardinali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2276872"/>
            <a:ext cx="2448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GIUSTIZIA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3068960"/>
            <a:ext cx="374441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Carattere negativo: è il non fare il male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1988840"/>
            <a:ext cx="21602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CARITA’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16016" y="2708920"/>
            <a:ext cx="417646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Volontà positiva di fare il bene (amore disinteressato – non come l’eros; pietà)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67944" y="4725144"/>
            <a:ext cx="475252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Far propria la sofferenza degli altri esseri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28728" y="571480"/>
            <a:ext cx="65008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QUINDI</a:t>
            </a:r>
          </a:p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L’</a:t>
            </a:r>
            <a:r>
              <a:rPr lang="it-IT" sz="3200" b="1" dirty="0" smtClean="0">
                <a:solidFill>
                  <a:srgbClr val="FF0000"/>
                </a:solidFill>
              </a:rPr>
              <a:t>ARTE</a:t>
            </a:r>
            <a:r>
              <a:rPr lang="it-IT" sz="3200" dirty="0" smtClean="0"/>
              <a:t> E’ UNA VIA </a:t>
            </a:r>
            <a:r>
              <a:rPr lang="it-IT" sz="3200" b="1" dirty="0" smtClean="0"/>
              <a:t>MOMENTANEA</a:t>
            </a:r>
          </a:p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LA </a:t>
            </a:r>
            <a:r>
              <a:rPr lang="it-IT" sz="3200" b="1" dirty="0" smtClean="0">
                <a:solidFill>
                  <a:srgbClr val="FF0000"/>
                </a:solidFill>
              </a:rPr>
              <a:t>MORALE</a:t>
            </a:r>
            <a:r>
              <a:rPr lang="it-IT" sz="3200" dirty="0" smtClean="0"/>
              <a:t> E’ UNA VIA CHE RISOLVE SOLO </a:t>
            </a:r>
            <a:r>
              <a:rPr lang="it-IT" sz="3200" b="1" dirty="0" smtClean="0"/>
              <a:t>PARZIALMENTE</a:t>
            </a:r>
            <a:r>
              <a:rPr lang="it-IT" sz="3200" dirty="0" smtClean="0"/>
              <a:t> IL PROBLEMA</a:t>
            </a:r>
          </a:p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L’UNICA VIA </a:t>
            </a:r>
            <a:r>
              <a:rPr lang="it-IT" sz="3200" b="1" dirty="0" smtClean="0"/>
              <a:t>DEFINITIVA</a:t>
            </a:r>
            <a:r>
              <a:rPr lang="it-IT" sz="3200" dirty="0" smtClean="0"/>
              <a:t> E’ L’ULTIMA: L’</a:t>
            </a:r>
            <a:r>
              <a:rPr lang="it-IT" sz="3200" b="1" dirty="0" smtClean="0">
                <a:solidFill>
                  <a:srgbClr val="FF0000"/>
                </a:solidFill>
              </a:rPr>
              <a:t>ASCESI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L’ascesi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b="1" dirty="0"/>
              <a:t>Rinuncia</a:t>
            </a:r>
            <a:r>
              <a:rPr lang="it-IT" dirty="0"/>
              <a:t> alla </a:t>
            </a:r>
            <a:r>
              <a:rPr lang="it-IT" dirty="0" smtClean="0"/>
              <a:t>stessa </a:t>
            </a:r>
            <a:r>
              <a:rPr lang="it-IT" b="1" dirty="0" smtClean="0"/>
              <a:t>volontà di vivere </a:t>
            </a:r>
            <a:r>
              <a:rPr lang="it-IT" dirty="0" smtClean="0"/>
              <a:t>(nasce dall’orrore provato di fronte al riconoscimento dell’essenza del mondo)</a:t>
            </a:r>
          </a:p>
          <a:p>
            <a:pPr>
              <a:lnSpc>
                <a:spcPct val="90000"/>
              </a:lnSpc>
            </a:pPr>
            <a:r>
              <a:rPr lang="it-IT" dirty="0" smtClean="0"/>
              <a:t>L’uomo deve cercare di </a:t>
            </a:r>
            <a:r>
              <a:rPr lang="it-IT" b="1" dirty="0" smtClean="0"/>
              <a:t>sopprimere il proprio desiderio di esistere</a:t>
            </a:r>
            <a:r>
              <a:rPr lang="it-IT" dirty="0" smtClean="0"/>
              <a:t>: </a:t>
            </a:r>
            <a:endParaRPr lang="it-IT" dirty="0"/>
          </a:p>
          <a:p>
            <a:pPr lvl="1">
              <a:lnSpc>
                <a:spcPct val="90000"/>
              </a:lnSpc>
            </a:pPr>
            <a:r>
              <a:rPr lang="it-IT" i="1" dirty="0"/>
              <a:t>digiuno, povertà, </a:t>
            </a:r>
            <a:r>
              <a:rPr lang="it-IT" i="1" dirty="0" smtClean="0"/>
              <a:t>castità</a:t>
            </a:r>
            <a:r>
              <a:rPr lang="it-IT" dirty="0" smtClean="0"/>
              <a:t>...</a:t>
            </a:r>
            <a:endParaRPr lang="it-IT" dirty="0"/>
          </a:p>
          <a:p>
            <a:pPr>
              <a:lnSpc>
                <a:spcPct val="90000"/>
              </a:lnSpc>
            </a:pPr>
            <a:r>
              <a:rPr lang="it-IT" dirty="0" smtClean="0"/>
              <a:t>L’approdo è uno stato </a:t>
            </a:r>
            <a:r>
              <a:rPr lang="it-IT" dirty="0"/>
              <a:t>di </a:t>
            </a:r>
            <a:r>
              <a:rPr lang="it-IT" dirty="0" smtClean="0"/>
              <a:t>auto-annullamento </a:t>
            </a:r>
            <a:r>
              <a:rPr lang="it-IT" dirty="0"/>
              <a:t>(il </a:t>
            </a:r>
            <a:r>
              <a:rPr lang="it-IT" b="1" dirty="0" smtClean="0"/>
              <a:t>NIRVANA</a:t>
            </a:r>
            <a:r>
              <a:rPr lang="it-IT" dirty="0" smtClean="0"/>
              <a:t> </a:t>
            </a:r>
            <a:r>
              <a:rPr lang="it-IT" dirty="0"/>
              <a:t>dei </a:t>
            </a:r>
            <a:r>
              <a:rPr lang="it-IT" dirty="0" smtClean="0"/>
              <a:t>buddisti, l’esperienza del </a:t>
            </a:r>
            <a:r>
              <a:rPr lang="it-IT" b="1" dirty="0" smtClean="0"/>
              <a:t>NULLA</a:t>
            </a:r>
            <a:r>
              <a:rPr lang="it-IT" dirty="0" smtClean="0"/>
              <a:t>)</a:t>
            </a:r>
            <a:endParaRPr lang="it-IT" dirty="0"/>
          </a:p>
          <a:p>
            <a:pPr lvl="1">
              <a:lnSpc>
                <a:spcPct val="90000"/>
              </a:lnSpc>
            </a:pPr>
            <a:r>
              <a:rPr lang="it-IT" i="1" dirty="0"/>
              <a:t>purificazione da ogni desiderio</a:t>
            </a:r>
          </a:p>
          <a:p>
            <a:pPr lvl="1">
              <a:lnSpc>
                <a:spcPct val="90000"/>
              </a:lnSpc>
            </a:pPr>
            <a:r>
              <a:rPr lang="it-IT" i="1" dirty="0"/>
              <a:t>liberazione da ogni dolore</a:t>
            </a:r>
          </a:p>
          <a:p>
            <a:pPr lvl="1">
              <a:lnSpc>
                <a:spcPct val="90000"/>
              </a:lnSpc>
            </a:pPr>
            <a:r>
              <a:rPr lang="it-IT" i="1" dirty="0"/>
              <a:t>condizione di </a:t>
            </a:r>
            <a:r>
              <a:rPr lang="it-IT" i="1" dirty="0" smtClean="0"/>
              <a:t>BEATITUDINE, PACE, SERENITÀ, QUIETE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2557264"/>
          </a:xfrm>
        </p:spPr>
        <p:txBody>
          <a:bodyPr/>
          <a:lstStyle/>
          <a:p>
            <a:r>
              <a:rPr lang="it-IT" dirty="0" smtClean="0"/>
              <a:t>Non è il </a:t>
            </a:r>
            <a:r>
              <a:rPr lang="it-IT" i="1" dirty="0" smtClean="0"/>
              <a:t>niente</a:t>
            </a:r>
          </a:p>
          <a:p>
            <a:r>
              <a:rPr lang="it-IT" dirty="0" smtClean="0"/>
              <a:t>È un nulla </a:t>
            </a:r>
            <a:r>
              <a:rPr lang="it-IT" i="1" dirty="0" smtClean="0"/>
              <a:t>relativo al mondo </a:t>
            </a:r>
            <a:r>
              <a:rPr lang="it-IT" dirty="0" smtClean="0"/>
              <a:t>(</a:t>
            </a:r>
            <a:r>
              <a:rPr lang="it-IT" b="1" dirty="0" smtClean="0"/>
              <a:t>negazione del mondo</a:t>
            </a:r>
            <a:r>
              <a:rPr lang="it-IT" dirty="0" smtClean="0"/>
              <a:t>)</a:t>
            </a:r>
          </a:p>
          <a:p>
            <a:r>
              <a:rPr lang="it-IT" dirty="0" smtClean="0"/>
              <a:t>Il mondo è il vero nulla! Il </a:t>
            </a:r>
            <a:r>
              <a:rPr lang="it-IT" b="1" dirty="0" smtClean="0"/>
              <a:t>nirvana è un tutto</a:t>
            </a:r>
            <a:r>
              <a:rPr lang="it-IT" dirty="0" smtClean="0"/>
              <a:t>, un oceano di pace, di serenità.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3933056"/>
            <a:ext cx="828092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“Quel che rimane dopo la soppressione completa della volontà è certamente il nulla per tutti coloro che sono ancora pieni della volontà. Ma per gli altri, in cui la volontà si è distolta da se stessa e rinnegata, </a:t>
            </a:r>
            <a:r>
              <a:rPr lang="it-IT" sz="2400" b="1" dirty="0" smtClean="0"/>
              <a:t>questo nostro universo tanto reale</a:t>
            </a:r>
            <a:r>
              <a:rPr lang="it-IT" sz="2400" dirty="0" smtClean="0"/>
              <a:t>, con tutti i suoi soli e le sue vie lattee è, esso, il </a:t>
            </a:r>
            <a:r>
              <a:rPr lang="it-IT" sz="2400" b="1" dirty="0" smtClean="0"/>
              <a:t>nulla</a:t>
            </a:r>
            <a:r>
              <a:rPr lang="it-IT" sz="2400" dirty="0" smtClean="0"/>
              <a:t>”.</a:t>
            </a:r>
            <a:endParaRPr lang="it-IT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nulla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1500174"/>
            <a:ext cx="45389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/>
              <a:t>Il libero arbitrio?</a:t>
            </a:r>
            <a:r>
              <a:rPr lang="it-IT" sz="2800" dirty="0" smtClean="0"/>
              <a:t> </a:t>
            </a:r>
          </a:p>
          <a:p>
            <a:pPr algn="just"/>
            <a:r>
              <a:rPr lang="it-IT" sz="2800" dirty="0" smtClean="0"/>
              <a:t>L’uomo non è che una </a:t>
            </a:r>
            <a:r>
              <a:rPr lang="it-IT" sz="2800" b="1" dirty="0" smtClean="0"/>
              <a:t>PERSONIFICAZIONE DELLA VOLONTÀ</a:t>
            </a:r>
            <a:r>
              <a:rPr lang="it-IT" sz="2800" dirty="0" smtClean="0"/>
              <a:t>: siamo </a:t>
            </a:r>
            <a:r>
              <a:rPr lang="it-IT" sz="2800" b="1" dirty="0" smtClean="0"/>
              <a:t>MARIONETTE</a:t>
            </a:r>
            <a:r>
              <a:rPr lang="it-IT" sz="2800" dirty="0" smtClean="0"/>
              <a:t> nelle sue mani, agiamo in balia della cieca Volontà</a:t>
            </a:r>
            <a:endParaRPr lang="it-IT" sz="2800" dirty="0"/>
          </a:p>
        </p:txBody>
      </p:sp>
      <p:pic>
        <p:nvPicPr>
          <p:cNvPr id="3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 l="5815" t="16054" r="14709" b="3677"/>
          <a:stretch>
            <a:fillRect/>
          </a:stretch>
        </p:blipFill>
        <p:spPr bwMode="auto">
          <a:xfrm>
            <a:off x="5148064" y="1700808"/>
            <a:ext cx="295232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Volontà vs intelletto</a:t>
            </a:r>
            <a:endParaRPr kumimoji="0" lang="it-IT" sz="4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Risultati immagini per freud"/>
          <p:cNvPicPr>
            <a:picLocks noChangeAspect="1" noChangeArrowheads="1"/>
          </p:cNvPicPr>
          <p:nvPr/>
        </p:nvPicPr>
        <p:blipFill>
          <a:blip r:embed="rId3" cstate="print"/>
          <a:srcRect l="7200" r="24401"/>
          <a:stretch>
            <a:fillRect/>
          </a:stretch>
        </p:blipFill>
        <p:spPr bwMode="auto">
          <a:xfrm>
            <a:off x="539552" y="5229200"/>
            <a:ext cx="942095" cy="1285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9"/>
          <p:cNvSpPr/>
          <p:nvPr/>
        </p:nvSpPr>
        <p:spPr>
          <a:xfrm>
            <a:off x="3214678" y="2143116"/>
            <a:ext cx="5500726" cy="44291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Desiderare è soffrire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4348" y="1857364"/>
            <a:ext cx="1785950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dk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Volontà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857356" y="2571744"/>
            <a:ext cx="2928958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DESIDERARE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357554" y="3214686"/>
            <a:ext cx="521497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Stato di tensione continua (</a:t>
            </a:r>
            <a:r>
              <a:rPr lang="it-IT" sz="2400" b="1" dirty="0" smtClean="0"/>
              <a:t>MANCANZA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QUALCOSA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00430" y="4214818"/>
            <a:ext cx="500066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= DOLORE, SOFFERENZA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86182" y="4857760"/>
            <a:ext cx="435771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Dove c’è più consapevolezza (uomo) c’è più dolore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0034" y="3643314"/>
            <a:ext cx="2571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/>
              <a:t>È infinita; vuole sempre, vuole tutto, non ha altro scopo che la sua stessa affermazione</a:t>
            </a:r>
            <a:endParaRPr lang="it-IT" sz="24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26369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7215238" cy="6287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end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786190"/>
            <a:ext cx="2020258" cy="1900943"/>
          </a:xfrm>
          <a:prstGeom prst="rect">
            <a:avLst/>
          </a:prstGeom>
          <a:noFill/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Dolore, piacere 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noia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2071678"/>
            <a:ext cx="8501122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4000" dirty="0" smtClean="0"/>
              <a:t>“LA VITA È UN PENDOLO CHE OSCILLA TRA DOLORE E NOIA”</a:t>
            </a:r>
            <a:endParaRPr lang="it-IT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it-IT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end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3742" y="0"/>
            <a:ext cx="2020258" cy="1900943"/>
          </a:xfrm>
          <a:prstGeom prst="rect">
            <a:avLst/>
          </a:prstGeom>
          <a:noFill/>
        </p:spPr>
      </p:pic>
      <p:sp>
        <p:nvSpPr>
          <p:cNvPr id="93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571480"/>
            <a:ext cx="8501122" cy="5786478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2800" b="1" dirty="0" smtClean="0"/>
              <a:t>VITA = volontà = </a:t>
            </a:r>
            <a:r>
              <a:rPr lang="it-IT" sz="2800" b="1" dirty="0" smtClean="0">
                <a:solidFill>
                  <a:srgbClr val="FF0000"/>
                </a:solidFill>
              </a:rPr>
              <a:t>DOLORE</a:t>
            </a:r>
          </a:p>
          <a:p>
            <a:pPr algn="just"/>
            <a:endParaRPr lang="it-IT" sz="2800" b="1" dirty="0" smtClean="0"/>
          </a:p>
          <a:p>
            <a:pPr algn="just"/>
            <a:r>
              <a:rPr lang="it-IT" sz="2800" b="1" dirty="0" smtClean="0">
                <a:solidFill>
                  <a:srgbClr val="FF0000"/>
                </a:solidFill>
              </a:rPr>
              <a:t>GODIMENTO</a:t>
            </a:r>
            <a:r>
              <a:rPr lang="it-IT" sz="2800" dirty="0" smtClean="0"/>
              <a:t> (</a:t>
            </a:r>
            <a:r>
              <a:rPr lang="it-IT" sz="2800" i="1" dirty="0" smtClean="0"/>
              <a:t>fisico</a:t>
            </a:r>
            <a:r>
              <a:rPr lang="it-IT" sz="2800" dirty="0" smtClean="0"/>
              <a:t>) e </a:t>
            </a:r>
            <a:r>
              <a:rPr lang="it-IT" sz="2800" b="1" dirty="0" smtClean="0">
                <a:solidFill>
                  <a:srgbClr val="FF0000"/>
                </a:solidFill>
              </a:rPr>
              <a:t>GIOIA</a:t>
            </a:r>
            <a:r>
              <a:rPr lang="it-IT" sz="2800" dirty="0" smtClean="0"/>
              <a:t> (</a:t>
            </a:r>
            <a:r>
              <a:rPr lang="it-IT" sz="2800" i="1" dirty="0" smtClean="0"/>
              <a:t>psichica</a:t>
            </a:r>
            <a:r>
              <a:rPr lang="it-IT" sz="2800" dirty="0" smtClean="0"/>
              <a:t>) sono solo </a:t>
            </a:r>
            <a:r>
              <a:rPr lang="it-IT" sz="2800" u="sng" dirty="0" smtClean="0"/>
              <a:t>temporanea CESSAZIONE DEL DOLORE</a:t>
            </a:r>
          </a:p>
          <a:p>
            <a:pPr algn="just">
              <a:buNone/>
            </a:pPr>
            <a:endParaRPr lang="it-IT" sz="2800" dirty="0" smtClean="0">
              <a:sym typeface="Wingdings" pitchFamily="2" charset="2"/>
            </a:endParaRPr>
          </a:p>
          <a:p>
            <a:pPr algn="just"/>
            <a:r>
              <a:rPr lang="it-IT" sz="2800" dirty="0" smtClean="0">
                <a:sym typeface="Wingdings" pitchFamily="2" charset="2"/>
              </a:rPr>
              <a:t>Non appena il desiderio è soddisfatto, cessa anche il piacere: arriva la </a:t>
            </a:r>
            <a:r>
              <a:rPr lang="it-IT" sz="2800" b="1" dirty="0" smtClean="0">
                <a:solidFill>
                  <a:srgbClr val="FF0000"/>
                </a:solidFill>
                <a:sym typeface="Wingdings" pitchFamily="2" charset="2"/>
              </a:rPr>
              <a:t>NOIA</a:t>
            </a:r>
            <a:r>
              <a:rPr lang="it-IT" sz="2800" dirty="0" smtClean="0">
                <a:sym typeface="Wingdings" pitchFamily="2" charset="2"/>
              </a:rPr>
              <a:t>  ci si rende contro che l’oggetto desiderato è inessenziale</a:t>
            </a:r>
          </a:p>
          <a:p>
            <a:pPr algn="just">
              <a:buNone/>
            </a:pPr>
            <a:endParaRPr lang="it-IT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12728"/>
          <a:stretch>
            <a:fillRect/>
          </a:stretch>
        </p:blipFill>
        <p:spPr bwMode="auto">
          <a:xfrm>
            <a:off x="571472" y="0"/>
            <a:ext cx="7858156" cy="6858000"/>
          </a:xfrm>
          <a:prstGeom prst="rect">
            <a:avLst/>
          </a:prstGeom>
          <a:noFill/>
        </p:spPr>
      </p:pic>
      <p:sp>
        <p:nvSpPr>
          <p:cNvPr id="12" name="Freccia in su 11"/>
          <p:cNvSpPr/>
          <p:nvPr/>
        </p:nvSpPr>
        <p:spPr>
          <a:xfrm rot="5400000">
            <a:off x="2536017" y="392885"/>
            <a:ext cx="4429156" cy="80724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85786" y="3500438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IL DOLORE E’ CIO’ CHE ESISTE</a:t>
            </a:r>
          </a:p>
          <a:p>
            <a:pPr algn="ctr"/>
            <a:r>
              <a:rPr lang="it-IT" sz="2400" dirty="0" smtClean="0"/>
              <a:t>(TUTTO E’ VOLONTA’)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IL PIACERE E’ IL GRADO ZERO DEL DOLORE (NON ESISTE </a:t>
            </a:r>
            <a:r>
              <a:rPr lang="it-IT" sz="2400" dirty="0" err="1" smtClean="0"/>
              <a:t>DI</a:t>
            </a:r>
            <a:r>
              <a:rPr lang="it-IT" sz="2400" dirty="0" smtClean="0"/>
              <a:t> PER SE’)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990975" cy="3200401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4572000" y="785794"/>
            <a:ext cx="4095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“[…] la luminosa meta, nella quale l’eroe sognava di trovare la felicità, ha </a:t>
            </a:r>
            <a:r>
              <a:rPr lang="it-IT" sz="2400" b="1" dirty="0" smtClean="0"/>
              <a:t>beffato</a:t>
            </a:r>
            <a:r>
              <a:rPr lang="it-IT" sz="2400" dirty="0" smtClean="0"/>
              <a:t> anche lui, di modo che quando l’ha raggiunta, egli </a:t>
            </a:r>
            <a:r>
              <a:rPr lang="it-IT" sz="2400" b="1" dirty="0" smtClean="0"/>
              <a:t>non si trova meglio di prima</a:t>
            </a:r>
            <a:r>
              <a:rPr lang="it-IT" sz="2400" dirty="0" smtClean="0"/>
              <a:t>”</a:t>
            </a:r>
            <a:endParaRPr lang="it-IT" sz="2400" dirty="0"/>
          </a:p>
        </p:txBody>
      </p:sp>
      <p:sp>
        <p:nvSpPr>
          <p:cNvPr id="15" name="Rettangolo 14"/>
          <p:cNvSpPr/>
          <p:nvPr/>
        </p:nvSpPr>
        <p:spPr>
          <a:xfrm>
            <a:off x="571472" y="4500570"/>
            <a:ext cx="76404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“[…] il fine [del desiderio] in sostanza è </a:t>
            </a:r>
            <a:r>
              <a:rPr lang="it-IT" sz="2400" b="1" dirty="0" smtClean="0"/>
              <a:t>illusorio</a:t>
            </a:r>
            <a:r>
              <a:rPr lang="it-IT" sz="2400" dirty="0" smtClean="0"/>
              <a:t>: col possesso, svanisce ogni attrattiva; </a:t>
            </a:r>
            <a:r>
              <a:rPr lang="it-IT" sz="2400" b="1" dirty="0" smtClean="0"/>
              <a:t>il desiderio rinasce in forma nuova</a:t>
            </a:r>
            <a:r>
              <a:rPr lang="it-IT" sz="2400" dirty="0" smtClean="0"/>
              <a:t>, e, con esso, il bisogno; altrimenti, ecco la </a:t>
            </a:r>
            <a:r>
              <a:rPr lang="it-IT" sz="2400" b="1" dirty="0" smtClean="0"/>
              <a:t>tristezza, il vuoto, la noia</a:t>
            </a:r>
            <a:r>
              <a:rPr lang="it-IT" sz="2400" dirty="0" smtClean="0"/>
              <a:t>”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43108" y="285728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NOIA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506</TotalTime>
  <Words>1315</Words>
  <Application>Microsoft Office PowerPoint</Application>
  <PresentationFormat>Presentazione su schermo (4:3)</PresentationFormat>
  <Paragraphs>138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Universo</vt:lpstr>
      <vt:lpstr>SCHOPENHAUER</vt:lpstr>
      <vt:lpstr>Diapositiva 2</vt:lpstr>
      <vt:lpstr>Diapositiva 3</vt:lpstr>
      <vt:lpstr>Desiderare è soffrire</vt:lpstr>
      <vt:lpstr>Diapositiva 5</vt:lpstr>
      <vt:lpstr>Dolore, piacere e noia</vt:lpstr>
      <vt:lpstr>Diapositiva 7</vt:lpstr>
      <vt:lpstr>Diapositiva 8</vt:lpstr>
      <vt:lpstr>Diapositiva 9</vt:lpstr>
      <vt:lpstr>Diapositiva 10</vt:lpstr>
      <vt:lpstr>La vita, la vita, la vita l’è…</vt:lpstr>
      <vt:lpstr>Diapositiva 12</vt:lpstr>
      <vt:lpstr>Diapositiva 13</vt:lpstr>
      <vt:lpstr>Diapositiva 14</vt:lpstr>
      <vt:lpstr>Diapositiva 15</vt:lpstr>
      <vt:lpstr>Ma l’amore… no</vt:lpstr>
      <vt:lpstr>Diapositiva 17</vt:lpstr>
      <vt:lpstr>Pessimismo cosmico</vt:lpstr>
      <vt:lpstr>LA NOLUNTAS</vt:lpstr>
      <vt:lpstr>Diapositiva 20</vt:lpstr>
      <vt:lpstr>Le TRE vie</vt:lpstr>
      <vt:lpstr>L’arte</vt:lpstr>
      <vt:lpstr>Diapositiva 23</vt:lpstr>
      <vt:lpstr>Diapositiva 24</vt:lpstr>
      <vt:lpstr>LA MORALE</vt:lpstr>
      <vt:lpstr>Le due virtù cardinali</vt:lpstr>
      <vt:lpstr>Diapositiva 27</vt:lpstr>
      <vt:lpstr>L’ascesi</vt:lpstr>
      <vt:lpstr>Il nulla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simone</dc:creator>
  <cp:lastModifiedBy>simone.dell@libero.it</cp:lastModifiedBy>
  <cp:revision>47</cp:revision>
  <dcterms:created xsi:type="dcterms:W3CDTF">2012-11-22T17:37:42Z</dcterms:created>
  <dcterms:modified xsi:type="dcterms:W3CDTF">2023-09-30T15:41:09Z</dcterms:modified>
</cp:coreProperties>
</file>